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4" y="-6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248E5FF-9C9C-469A-9347-766BE87FC696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0BA6F30-8BBB-42F7-9D3B-131865F58FE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543151"/>
            <a:ext cx="7772400" cy="1470025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+mn-lt"/>
                <a:cs typeface="Times New Roman" pitchFamily="18" charset="0"/>
              </a:rPr>
              <a:t>СОЗДАНИЕ НОВЫХ МЕСТ  </a:t>
            </a:r>
            <a:br>
              <a:rPr lang="ru-RU" sz="2400" dirty="0" smtClean="0">
                <a:latin typeface="+mn-lt"/>
                <a:cs typeface="Times New Roman" pitchFamily="18" charset="0"/>
              </a:rPr>
            </a:br>
            <a:r>
              <a:rPr lang="ru-RU" sz="2400" dirty="0" smtClean="0">
                <a:latin typeface="+mn-lt"/>
                <a:cs typeface="Times New Roman" pitchFamily="18" charset="0"/>
              </a:rPr>
              <a:t>ПО </a:t>
            </a:r>
            <a:r>
              <a:rPr lang="de-DE" sz="2400" dirty="0" smtClean="0">
                <a:latin typeface="+mn-lt"/>
              </a:rPr>
              <a:t>ДОПОЛНИТЕЛЬН</a:t>
            </a:r>
            <a:r>
              <a:rPr lang="ru-RU" sz="2400" dirty="0" smtClean="0">
                <a:latin typeface="+mn-lt"/>
              </a:rPr>
              <a:t>ОЙ</a:t>
            </a:r>
            <a:r>
              <a:rPr lang="de-DE" sz="2400" dirty="0" smtClean="0">
                <a:latin typeface="+mn-lt"/>
              </a:rPr>
              <a:t> ОБЩЕОБРАЗОВАТЕЛЬН</a:t>
            </a:r>
            <a:r>
              <a:rPr lang="ru-RU" sz="2400" dirty="0" smtClean="0">
                <a:latin typeface="+mn-lt"/>
              </a:rPr>
              <a:t>ОЙ</a:t>
            </a:r>
            <a:r>
              <a:rPr lang="de-DE" sz="2400" dirty="0" smtClean="0">
                <a:latin typeface="+mn-lt"/>
              </a:rPr>
              <a:t> </a:t>
            </a: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de-DE" sz="2400" dirty="0" smtClean="0">
                <a:latin typeface="+mn-lt"/>
              </a:rPr>
              <a:t>ОБЩЕРАЗВИВАЮЩ</a:t>
            </a:r>
            <a:r>
              <a:rPr lang="ru-RU" sz="2400" dirty="0">
                <a:latin typeface="+mn-lt"/>
              </a:rPr>
              <a:t>Е</a:t>
            </a:r>
            <a:r>
              <a:rPr lang="ru-RU" sz="2400" dirty="0" smtClean="0">
                <a:latin typeface="+mn-lt"/>
              </a:rPr>
              <a:t>Й</a:t>
            </a:r>
            <a:r>
              <a:rPr lang="de-DE" sz="2400" dirty="0" smtClean="0">
                <a:latin typeface="+mn-lt"/>
              </a:rPr>
              <a:t> ПРОГРАММ</a:t>
            </a:r>
            <a:r>
              <a:rPr lang="ru-RU" sz="2400" dirty="0" smtClean="0">
                <a:latin typeface="+mn-lt"/>
              </a:rPr>
              <a:t>Е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Ф</a:t>
            </a:r>
            <a:r>
              <a:rPr lang="de-DE" sz="2400" dirty="0" smtClean="0">
                <a:latin typeface="+mn-lt"/>
              </a:rPr>
              <a:t>ИЗКУЛЬТУРНО-СПОРТИВНОЙ НАПРАВЛЕННОСТИ</a:t>
            </a: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de-DE" sz="2400" dirty="0" smtClean="0">
                <a:latin typeface="+mn-lt"/>
              </a:rPr>
              <a:t>«</a:t>
            </a:r>
            <a:r>
              <a:rPr lang="ru-RU" sz="2400" dirty="0" smtClean="0">
                <a:latin typeface="+mn-lt"/>
              </a:rPr>
              <a:t>ШАХМАТЫ</a:t>
            </a:r>
            <a:r>
              <a:rPr lang="de-DE" sz="2400" dirty="0" smtClean="0">
                <a:latin typeface="+mn-lt"/>
              </a:rPr>
              <a:t>»</a:t>
            </a: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  <a:cs typeface="Times New Roman" pitchFamily="18" charset="0"/>
              </a:rPr>
              <a:t>МОБУ ДО ДДТ «РАДУГА» </a:t>
            </a:r>
            <a:br>
              <a:rPr lang="ru-RU" sz="2400" dirty="0" smtClean="0">
                <a:latin typeface="+mn-lt"/>
                <a:cs typeface="Times New Roman" pitchFamily="18" charset="0"/>
              </a:rPr>
            </a:br>
            <a:r>
              <a:rPr lang="ru-RU" sz="2400" dirty="0" smtClean="0">
                <a:latin typeface="+mn-lt"/>
                <a:cs typeface="Times New Roman" pitchFamily="18" charset="0"/>
              </a:rPr>
              <a:t>СТЕРЛИТАМАКСКОГО РАЙОНА РБ </a:t>
            </a:r>
            <a:br>
              <a:rPr lang="ru-RU" sz="2400" dirty="0" smtClean="0">
                <a:latin typeface="+mn-lt"/>
                <a:cs typeface="Times New Roman" pitchFamily="18" charset="0"/>
              </a:rPr>
            </a:br>
            <a:r>
              <a:rPr lang="ru-RU" sz="2400" dirty="0" smtClean="0">
                <a:latin typeface="+mn-lt"/>
                <a:cs typeface="Times New Roman" pitchFamily="18" charset="0"/>
              </a:rPr>
              <a:t>В РАМКАХ РЕГИОНАЛЬНОГО ПРОЕКТА </a:t>
            </a:r>
            <a:br>
              <a:rPr lang="ru-RU" sz="2400" dirty="0" smtClean="0">
                <a:latin typeface="+mn-lt"/>
                <a:cs typeface="Times New Roman" pitchFamily="18" charset="0"/>
              </a:rPr>
            </a:br>
            <a:r>
              <a:rPr lang="ru-RU" sz="2400" dirty="0" smtClean="0">
                <a:latin typeface="+mn-lt"/>
                <a:cs typeface="Times New Roman" pitchFamily="18" charset="0"/>
              </a:rPr>
              <a:t>«УСПЕХ КАЖДОГО РЕБЕНКА» </a:t>
            </a:r>
            <a:br>
              <a:rPr lang="ru-RU" sz="2400" dirty="0" smtClean="0">
                <a:latin typeface="+mn-lt"/>
                <a:cs typeface="Times New Roman" pitchFamily="18" charset="0"/>
              </a:rPr>
            </a:br>
            <a:r>
              <a:rPr lang="ru-RU" sz="2400" dirty="0" smtClean="0">
                <a:latin typeface="+mn-lt"/>
                <a:cs typeface="Times New Roman" pitchFamily="18" charset="0"/>
              </a:rPr>
              <a:t>НАЦИОНАЛЬНОГО ПРОЕКТА «ОБРАЗОВАНИЕ» </a:t>
            </a:r>
            <a:r>
              <a:rPr lang="ru-RU" sz="2800" dirty="0" smtClean="0">
                <a:latin typeface="+mn-lt"/>
                <a:cs typeface="Times New Roman" pitchFamily="18" charset="0"/>
              </a:rPr>
              <a:t/>
            </a:r>
            <a:br>
              <a:rPr lang="ru-RU" sz="2800" dirty="0" smtClean="0">
                <a:latin typeface="+mn-lt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8392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ВХОДНАЯ ГРУППА</a:t>
            </a:r>
            <a:endParaRPr lang="ru-RU" sz="3200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382270" y="1539329"/>
            <a:ext cx="8379460" cy="4625975"/>
            <a:chOff x="0" y="0"/>
            <a:chExt cx="8379460" cy="4625975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8379460" cy="4625975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657600" y="2866030"/>
              <a:ext cx="1009934" cy="175994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54842" y="2866030"/>
              <a:ext cx="696036" cy="88710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323833" y="2866030"/>
              <a:ext cx="696036" cy="88710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306472" y="2866030"/>
              <a:ext cx="696036" cy="88710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281684" y="2866030"/>
              <a:ext cx="696036" cy="88710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332562" y="2866030"/>
              <a:ext cx="695960" cy="88709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397087" y="2866030"/>
              <a:ext cx="696036" cy="88710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54842" y="464024"/>
              <a:ext cx="695960" cy="88709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296538" y="464024"/>
              <a:ext cx="695960" cy="88709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7356144" y="464024"/>
              <a:ext cx="695960" cy="88709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332562" y="464024"/>
              <a:ext cx="695960" cy="88709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281684" y="464024"/>
              <a:ext cx="695960" cy="88709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548418" y="464024"/>
              <a:ext cx="695960" cy="163766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347415" y="464024"/>
              <a:ext cx="695960" cy="88709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244454" y="464024"/>
              <a:ext cx="695960" cy="88709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2" name="object 4"/>
            <p:cNvSpPr/>
            <p:nvPr/>
          </p:nvSpPr>
          <p:spPr>
            <a:xfrm>
              <a:off x="3029803" y="2866030"/>
              <a:ext cx="600075" cy="627380"/>
            </a:xfrm>
            <a:custGeom>
              <a:avLst/>
              <a:gdLst/>
              <a:ahLst/>
              <a:cxnLst/>
              <a:rect l="l" t="t" r="r" b="b"/>
              <a:pathLst>
                <a:path w="3355340" h="3355340">
                  <a:moveTo>
                    <a:pt x="3354882" y="0"/>
                  </a:moveTo>
                  <a:lnTo>
                    <a:pt x="0" y="0"/>
                  </a:lnTo>
                  <a:lnTo>
                    <a:pt x="0" y="3354882"/>
                  </a:lnTo>
                  <a:lnTo>
                    <a:pt x="3354882" y="3354882"/>
                  </a:lnTo>
                  <a:lnTo>
                    <a:pt x="3354882" y="0"/>
                  </a:lnTo>
                  <a:close/>
                </a:path>
              </a:pathLst>
            </a:custGeom>
            <a:solidFill>
              <a:srgbClr val="64BDE0"/>
            </a:solidFill>
          </p:spPr>
          <p:txBody>
            <a:bodyPr wrap="square" lIns="0" tIns="0" rIns="0" bIns="0" rtlCol="0"/>
            <a:lstStyle/>
            <a:p>
              <a:endParaRPr lang="ru-RU"/>
            </a:p>
          </p:txBody>
        </p:sp>
        <p:pic>
          <p:nvPicPr>
            <p:cNvPr id="23" name="object 6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84394" y="2947917"/>
              <a:ext cx="504968" cy="504967"/>
            </a:xfrm>
            <a:prstGeom prst="rect">
              <a:avLst/>
            </a:prstGeom>
          </p:spPr>
        </p:pic>
        <p:sp>
          <p:nvSpPr>
            <p:cNvPr id="24" name="Поле 27"/>
            <p:cNvSpPr txBox="1"/>
            <p:nvPr/>
          </p:nvSpPr>
          <p:spPr>
            <a:xfrm>
              <a:off x="3671248" y="2497541"/>
              <a:ext cx="996002" cy="341194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900" dirty="0">
                  <a:effectLst/>
                  <a:latin typeface="Times New Roman"/>
                  <a:ea typeface="Calibri"/>
                </a:rPr>
                <a:t>ДДТ</a:t>
              </a:r>
              <a:endParaRPr lang="ru-RU" sz="1400" dirty="0">
                <a:effectLst/>
                <a:latin typeface="Times New Roman"/>
                <a:ea typeface="Calibri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900" dirty="0">
                  <a:effectLst/>
                  <a:latin typeface="Times New Roman"/>
                  <a:ea typeface="Calibri"/>
                </a:rPr>
                <a:t>«Радуга»</a:t>
              </a:r>
              <a:endParaRPr lang="ru-RU" sz="1400" dirty="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25" name="Поле 28"/>
            <p:cNvSpPr txBox="1"/>
            <p:nvPr/>
          </p:nvSpPr>
          <p:spPr>
            <a:xfrm>
              <a:off x="4749421" y="2866030"/>
              <a:ext cx="436728" cy="586854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800">
                  <a:effectLst/>
                  <a:latin typeface="Times New Roman"/>
                  <a:ea typeface="Calibri"/>
                </a:rPr>
                <a:t>Биб</a:t>
              </a:r>
              <a:endParaRPr lang="ru-RU" sz="1400">
                <a:effectLst/>
                <a:latin typeface="Times New Roman"/>
                <a:ea typeface="Calibri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800">
                  <a:effectLst/>
                  <a:latin typeface="Times New Roman"/>
                  <a:ea typeface="Calibri"/>
                </a:rPr>
                <a:t>лио</a:t>
              </a:r>
              <a:endParaRPr lang="ru-RU" sz="1400">
                <a:effectLst/>
                <a:latin typeface="Times New Roman"/>
                <a:ea typeface="Calibri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800">
                  <a:effectLst/>
                  <a:latin typeface="Times New Roman"/>
                  <a:ea typeface="Calibri"/>
                </a:rPr>
                <a:t>тека</a:t>
              </a:r>
              <a:endParaRPr lang="ru-RU" sz="1400">
                <a:effectLst/>
                <a:latin typeface="Times New Roman"/>
                <a:ea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782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ВХОДНАЯ ДВЕРЬ В КАБИНЕТ ИЗ ФОЙЕ</a:t>
            </a:r>
            <a:endParaRPr lang="ru-RU" sz="36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553085" y="1340768"/>
            <a:ext cx="8037830" cy="5109210"/>
            <a:chOff x="0" y="0"/>
            <a:chExt cx="8038214" cy="510975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0" y="0"/>
              <a:ext cx="8038214" cy="5103628"/>
            </a:xfrm>
            <a:prstGeom prst="rect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702257" y="1187355"/>
              <a:ext cx="2705100" cy="3922395"/>
            </a:xfrm>
            <a:prstGeom prst="rect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4053385" y="1187355"/>
              <a:ext cx="0" cy="391287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8" name="Рисунок 7" descr="https://ruobr.ru/media/program_dod_images/4eadd4e45c754611884c1f51ec3cb4b9.jp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617" t="14750" r="23451" b="18755"/>
            <a:stretch/>
          </p:blipFill>
          <p:spPr bwMode="auto">
            <a:xfrm>
              <a:off x="5636525" y="2142698"/>
              <a:ext cx="777923" cy="859809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grpSp>
          <p:nvGrpSpPr>
            <p:cNvPr id="9" name="Группа 8"/>
            <p:cNvGrpSpPr/>
            <p:nvPr/>
          </p:nvGrpSpPr>
          <p:grpSpPr>
            <a:xfrm>
              <a:off x="5636525" y="1187355"/>
              <a:ext cx="828675" cy="895350"/>
              <a:chOff x="0" y="0"/>
              <a:chExt cx="600075" cy="627380"/>
            </a:xfrm>
          </p:grpSpPr>
          <p:sp>
            <p:nvSpPr>
              <p:cNvPr id="10" name="object 4"/>
              <p:cNvSpPr/>
              <p:nvPr/>
            </p:nvSpPr>
            <p:spPr>
              <a:xfrm>
                <a:off x="0" y="0"/>
                <a:ext cx="600075" cy="627380"/>
              </a:xfrm>
              <a:custGeom>
                <a:avLst/>
                <a:gdLst/>
                <a:ahLst/>
                <a:cxnLst/>
                <a:rect l="l" t="t" r="r" b="b"/>
                <a:pathLst>
                  <a:path w="3355340" h="3355340">
                    <a:moveTo>
                      <a:pt x="3354882" y="0"/>
                    </a:moveTo>
                    <a:lnTo>
                      <a:pt x="0" y="0"/>
                    </a:lnTo>
                    <a:lnTo>
                      <a:pt x="0" y="3354882"/>
                    </a:lnTo>
                    <a:lnTo>
                      <a:pt x="3354882" y="3354882"/>
                    </a:lnTo>
                    <a:lnTo>
                      <a:pt x="3354882" y="0"/>
                    </a:lnTo>
                    <a:close/>
                  </a:path>
                </a:pathLst>
              </a:custGeom>
              <a:solidFill>
                <a:srgbClr val="64BDE0"/>
              </a:solidFill>
            </p:spPr>
            <p:txBody>
              <a:bodyPr wrap="square" lIns="0" tIns="0" rIns="0" bIns="0" rtlCol="0"/>
              <a:lstStyle/>
              <a:p>
                <a:endParaRPr lang="ru-RU"/>
              </a:p>
            </p:txBody>
          </p:sp>
          <p:pic>
            <p:nvPicPr>
              <p:cNvPr id="11" name="object 60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7150" y="76200"/>
                <a:ext cx="504825" cy="5048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2746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КАБИНЕТ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79578" y="2132856"/>
            <a:ext cx="183464" cy="1541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168082" y="2486355"/>
            <a:ext cx="194959" cy="1546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4103688" y="8816975"/>
            <a:ext cx="804862" cy="1127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0339388" y="7658100"/>
            <a:ext cx="819150" cy="1238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0421938" y="7204075"/>
            <a:ext cx="517525" cy="203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0421938" y="7448550"/>
            <a:ext cx="163512" cy="1603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353675" y="7886700"/>
            <a:ext cx="723900" cy="1127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962275" y="35845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2962275" y="4041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48" name="Группа 2047"/>
          <p:cNvGrpSpPr/>
          <p:nvPr/>
        </p:nvGrpSpPr>
        <p:grpSpPr>
          <a:xfrm>
            <a:off x="107505" y="1762479"/>
            <a:ext cx="6610350" cy="4567727"/>
            <a:chOff x="107505" y="1762479"/>
            <a:chExt cx="6610350" cy="4567727"/>
          </a:xfrm>
        </p:grpSpPr>
        <p:pic>
          <p:nvPicPr>
            <p:cNvPr id="2049" name="Рисунок 29" descr="дискозал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54" t="6755" r="21162" b="2911"/>
            <a:stretch>
              <a:fillRect/>
            </a:stretch>
          </p:blipFill>
          <p:spPr bwMode="auto">
            <a:xfrm rot="-5400000">
              <a:off x="1179067" y="690917"/>
              <a:ext cx="4467225" cy="6610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" name="Прямая соединительная линия 7"/>
            <p:cNvCxnSpPr/>
            <p:nvPr/>
          </p:nvCxnSpPr>
          <p:spPr>
            <a:xfrm>
              <a:off x="202570" y="5347495"/>
              <a:ext cx="183464" cy="15419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179578" y="5623667"/>
              <a:ext cx="194696" cy="15419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2191367" y="6142869"/>
              <a:ext cx="205394" cy="1649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639562" y="6176010"/>
              <a:ext cx="194696" cy="15419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Прямоугольник 12"/>
            <p:cNvSpPr/>
            <p:nvPr/>
          </p:nvSpPr>
          <p:spPr>
            <a:xfrm>
              <a:off x="214066" y="2828809"/>
              <a:ext cx="103232" cy="217621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14" name="Рисунок 13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20" t="30075" r="11148" b="27820"/>
            <a:stretch/>
          </p:blipFill>
          <p:spPr bwMode="auto">
            <a:xfrm rot="5400000">
              <a:off x="3705418" y="5611541"/>
              <a:ext cx="397688" cy="620781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5" name="Прямоугольник 14"/>
            <p:cNvSpPr/>
            <p:nvPr/>
          </p:nvSpPr>
          <p:spPr>
            <a:xfrm>
              <a:off x="880831" y="2409028"/>
              <a:ext cx="1068691" cy="640427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880831" y="3535809"/>
              <a:ext cx="1068691" cy="640427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811855" y="4651542"/>
              <a:ext cx="1068691" cy="640427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260343" y="4651542"/>
              <a:ext cx="1068691" cy="640427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823791" y="3535809"/>
              <a:ext cx="1068691" cy="640427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260343" y="2397981"/>
              <a:ext cx="1068691" cy="640427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823791" y="4618401"/>
              <a:ext cx="1068691" cy="640427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823791" y="2397981"/>
              <a:ext cx="1068691" cy="640427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2559238" y="3778839"/>
              <a:ext cx="425350" cy="41949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386034" y="6008381"/>
              <a:ext cx="805180" cy="1123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</p:grpSp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207934"/>
              </p:ext>
            </p:extLst>
          </p:nvPr>
        </p:nvGraphicFramePr>
        <p:xfrm>
          <a:off x="5652120" y="4804491"/>
          <a:ext cx="3219450" cy="147218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69010"/>
                <a:gridCol w="225044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n>
                          <a:solidFill>
                            <a:schemeClr val="tx1"/>
                          </a:solidFill>
                        </a:ln>
                        <a:noFill/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1"/>
                            </a:solidFill>
                          </a:ln>
                          <a:noFill/>
                          <a:effectLst/>
                        </a:rPr>
                        <a:t>- шахматные столы</a:t>
                      </a:r>
                      <a:endParaRPr lang="ru-RU" sz="1400" dirty="0">
                        <a:ln>
                          <a:solidFill>
                            <a:schemeClr val="tx1"/>
                          </a:solidFill>
                        </a:ln>
                        <a:noFill/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n>
                          <a:solidFill>
                            <a:schemeClr val="tx1"/>
                          </a:solidFill>
                        </a:ln>
                        <a:noFill/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1"/>
                            </a:solidFill>
                          </a:ln>
                          <a:noFill/>
                          <a:effectLst/>
                        </a:rPr>
                        <a:t>- столб</a:t>
                      </a:r>
                      <a:endParaRPr lang="ru-RU" sz="1400" dirty="0">
                        <a:ln>
                          <a:solidFill>
                            <a:schemeClr val="tx1"/>
                          </a:solidFill>
                        </a:ln>
                        <a:noFill/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n>
                          <a:solidFill>
                            <a:schemeClr val="tx1"/>
                          </a:solidFill>
                        </a:ln>
                        <a:noFill/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1"/>
                            </a:solidFill>
                          </a:ln>
                          <a:noFill/>
                          <a:effectLst/>
                        </a:rPr>
                        <a:t>- баннер, логотип</a:t>
                      </a:r>
                      <a:endParaRPr lang="ru-RU" sz="1400" dirty="0">
                        <a:ln>
                          <a:solidFill>
                            <a:schemeClr val="tx1"/>
                          </a:solidFill>
                        </a:ln>
                        <a:noFill/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n>
                          <a:solidFill>
                            <a:schemeClr val="tx1"/>
                          </a:solidFill>
                        </a:ln>
                        <a:noFill/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1"/>
                            </a:solidFill>
                          </a:ln>
                          <a:noFill/>
                          <a:effectLst/>
                        </a:rPr>
                        <a:t>- информационный стенд</a:t>
                      </a:r>
                      <a:endParaRPr lang="ru-RU" sz="1400" dirty="0">
                        <a:ln>
                          <a:solidFill>
                            <a:schemeClr val="tx1"/>
                          </a:solidFill>
                        </a:ln>
                        <a:noFill/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n>
                          <a:solidFill>
                            <a:schemeClr val="tx1"/>
                          </a:solidFill>
                        </a:ln>
                        <a:noFill/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1"/>
                            </a:solidFill>
                          </a:ln>
                          <a:noFill/>
                          <a:effectLst/>
                        </a:rPr>
                        <a:t> </a:t>
                      </a:r>
                      <a:endParaRPr lang="ru-RU" sz="1400" dirty="0">
                        <a:ln>
                          <a:solidFill>
                            <a:schemeClr val="tx1"/>
                          </a:solidFill>
                        </a:ln>
                        <a:noFill/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tx1"/>
                            </a:solidFill>
                          </a:ln>
                          <a:noFill/>
                          <a:effectLst/>
                        </a:rPr>
                        <a:t>- </a:t>
                      </a:r>
                      <a:r>
                        <a:rPr lang="ru-RU" sz="1400" dirty="0" smtClean="0">
                          <a:ln>
                            <a:solidFill>
                              <a:schemeClr val="tx1"/>
                            </a:solidFill>
                          </a:ln>
                          <a:noFill/>
                          <a:effectLst/>
                        </a:rPr>
                        <a:t>интерактивная система</a:t>
                      </a:r>
                      <a:endParaRPr lang="ru-RU" sz="1400" dirty="0">
                        <a:ln>
                          <a:solidFill>
                            <a:schemeClr val="tx1"/>
                          </a:solidFill>
                        </a:ln>
                        <a:noFill/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10339388" y="7658100"/>
            <a:ext cx="819150" cy="1238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0421938" y="7204075"/>
            <a:ext cx="517525" cy="203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0421938" y="7448550"/>
            <a:ext cx="163512" cy="1603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pic>
        <p:nvPicPr>
          <p:cNvPr id="2077" name="Рисунок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20" t="81419" r="30075" b="11148"/>
          <a:stretch>
            <a:fillRect/>
          </a:stretch>
        </p:blipFill>
        <p:spPr bwMode="auto">
          <a:xfrm>
            <a:off x="5796136" y="5853583"/>
            <a:ext cx="376237" cy="23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Прямоугольник 38"/>
          <p:cNvSpPr/>
          <p:nvPr/>
        </p:nvSpPr>
        <p:spPr>
          <a:xfrm>
            <a:off x="10353675" y="7886700"/>
            <a:ext cx="723900" cy="1127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5792951" y="5620861"/>
            <a:ext cx="723265" cy="1123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5745325" y="5363315"/>
            <a:ext cx="818515" cy="12255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5821059" y="5098173"/>
            <a:ext cx="163195" cy="16065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5775041" y="4797152"/>
            <a:ext cx="518160" cy="209463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grpSp>
        <p:nvGrpSpPr>
          <p:cNvPr id="44" name="Группа 43"/>
          <p:cNvGrpSpPr/>
          <p:nvPr/>
        </p:nvGrpSpPr>
        <p:grpSpPr>
          <a:xfrm>
            <a:off x="2523543" y="3240345"/>
            <a:ext cx="542290" cy="395605"/>
            <a:chOff x="0" y="0"/>
            <a:chExt cx="542651" cy="395785"/>
          </a:xfrm>
        </p:grpSpPr>
        <p:sp>
          <p:nvSpPr>
            <p:cNvPr id="45" name="Поле 26"/>
            <p:cNvSpPr txBox="1"/>
            <p:nvPr/>
          </p:nvSpPr>
          <p:spPr>
            <a:xfrm>
              <a:off x="0" y="0"/>
              <a:ext cx="542651" cy="39578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100" dirty="0">
                  <a:effectLst/>
                  <a:ea typeface="Calibri"/>
                  <a:cs typeface="Times New Roman"/>
                </a:rPr>
                <a:t>32</a:t>
              </a:r>
            </a:p>
            <a:p>
              <a:pPr algn="ctr">
                <a:spcAft>
                  <a:spcPts val="0"/>
                </a:spcAft>
              </a:pPr>
              <a:r>
                <a:rPr lang="ru-RU" sz="1100" dirty="0">
                  <a:effectLst/>
                  <a:ea typeface="Calibri"/>
                  <a:cs typeface="Times New Roman"/>
                </a:rPr>
                <a:t>141,0</a:t>
              </a:r>
            </a:p>
          </p:txBody>
        </p:sp>
        <p:cxnSp>
          <p:nvCxnSpPr>
            <p:cNvPr id="46" name="Прямая соединительная линия 45"/>
            <p:cNvCxnSpPr/>
            <p:nvPr/>
          </p:nvCxnSpPr>
          <p:spPr>
            <a:xfrm flipV="1">
              <a:off x="54591" y="188741"/>
              <a:ext cx="405765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5913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Центральная стена кабинета</a:t>
            </a:r>
            <a:endParaRPr lang="ru-RU" sz="3600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3" name="Рисунок 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" y="2071836"/>
            <a:ext cx="8334375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Группа 15"/>
          <p:cNvGrpSpPr/>
          <p:nvPr/>
        </p:nvGrpSpPr>
        <p:grpSpPr>
          <a:xfrm>
            <a:off x="1187624" y="2318216"/>
            <a:ext cx="7178040" cy="4135120"/>
            <a:chOff x="0" y="0"/>
            <a:chExt cx="7178485" cy="4135224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2033516" y="0"/>
              <a:ext cx="2976880" cy="3111500"/>
            </a:xfrm>
            <a:prstGeom prst="rect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18" name="Рисунок 17" descr="https://ruobr.ru/media/program_dod_images/4eadd4e45c754611884c1f51ec3cb4b9.jp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617" t="14750" r="23451" b="18755"/>
            <a:stretch/>
          </p:blipFill>
          <p:spPr bwMode="auto">
            <a:xfrm>
              <a:off x="2183642" y="68239"/>
              <a:ext cx="2702256" cy="301615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9" name="Прямоугольник 18"/>
            <p:cNvSpPr/>
            <p:nvPr/>
          </p:nvSpPr>
          <p:spPr>
            <a:xfrm>
              <a:off x="0" y="600502"/>
              <a:ext cx="1146175" cy="3521075"/>
            </a:xfrm>
            <a:prstGeom prst="rect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032310" y="600502"/>
              <a:ext cx="1146175" cy="3521075"/>
            </a:xfrm>
            <a:prstGeom prst="rect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32263" y="614149"/>
              <a:ext cx="0" cy="352107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6632812" y="614149"/>
              <a:ext cx="0" cy="352107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7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СТЕНА С ИНФОРМАЦИОННЫМ СТЕНДОМ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588471" y="1637873"/>
            <a:ext cx="8037830" cy="5103495"/>
            <a:chOff x="35388" y="391517"/>
            <a:chExt cx="8038214" cy="510362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5388" y="391517"/>
              <a:ext cx="8038214" cy="5103628"/>
            </a:xfrm>
            <a:prstGeom prst="rect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400">
                  <a:effectLst/>
                  <a:latin typeface="Times New Roman"/>
                  <a:ea typeface="Calibri"/>
                </a:rPr>
                <a:t> 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1609345" y="586251"/>
              <a:ext cx="4912006" cy="3168480"/>
              <a:chOff x="12557" y="40341"/>
              <a:chExt cx="4912006" cy="3168480"/>
            </a:xfrm>
          </p:grpSpPr>
          <p:pic>
            <p:nvPicPr>
              <p:cNvPr id="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57" y="42588"/>
                <a:ext cx="4912006" cy="3166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" name="Рисунок 7" descr="https://ruobr.ru/media/program_dod_images/4eadd4e45c754611884c1f51ec3cb4b9.jpg"/>
              <p:cNvPicPr/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617" t="14750" r="23451" b="18755"/>
              <a:stretch/>
            </p:blipFill>
            <p:spPr bwMode="auto">
              <a:xfrm>
                <a:off x="738655" y="40341"/>
                <a:ext cx="771525" cy="859155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59068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</TotalTime>
  <Words>43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СОЗДАНИЕ НОВЫХ МЕСТ   ПО ДОПОЛНИТЕЛЬНОЙ ОБЩЕОБРАЗОВАТЕЛЬНОЙ  ОБЩЕРАЗВИВАЮЩЕЙ ПРОГРАММЕ ФИЗКУЛЬТУРНО-СПОРТИВНОЙ НАПРАВЛЕННОСТИ «ШАХМАТЫ» МОБУ ДО ДДТ «РАДУГА»  СТЕРЛИТАМАКСКОГО РАЙОНА РБ  В РАМКАХ РЕГИОНАЛЬНОГО ПРОЕКТА  «УСПЕХ КАЖДОГО РЕБЕНКА»  НАЦИОНАЛЬНОГО ПРОЕКТА «ОБРАЗОВАНИЕ»   </vt:lpstr>
      <vt:lpstr>ВХОДНАЯ ГРУППА</vt:lpstr>
      <vt:lpstr>ВХОДНАЯ ДВЕРЬ В КАБИНЕТ ИЗ ФОЙЕ</vt:lpstr>
      <vt:lpstr>КАБИНЕТ</vt:lpstr>
      <vt:lpstr>Центральная стена кабинета</vt:lpstr>
      <vt:lpstr>СТЕНА С ИНФОРМАЦИОННЫМ СТЕНДОМ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НОВЫХ МЕСТ  ДОПОЛНИТЕЛЬНОГО ОБРАЗОВАНИЯ ДЕТЕЙ В МОБУ ДО ДДТ «РАДУГА» по программе</dc:title>
  <dc:creator>рдк</dc:creator>
  <cp:lastModifiedBy>рдк</cp:lastModifiedBy>
  <cp:revision>5</cp:revision>
  <dcterms:created xsi:type="dcterms:W3CDTF">2022-01-17T10:00:03Z</dcterms:created>
  <dcterms:modified xsi:type="dcterms:W3CDTF">2022-01-17T13:04:59Z</dcterms:modified>
</cp:coreProperties>
</file>